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2" r:id="rId4"/>
    <p:sldId id="256" r:id="rId5"/>
    <p:sldId id="264" r:id="rId6"/>
    <p:sldId id="257" r:id="rId7"/>
    <p:sldId id="265" r:id="rId8"/>
    <p:sldId id="277" r:id="rId9"/>
    <p:sldId id="279" r:id="rId10"/>
    <p:sldId id="280" r:id="rId11"/>
    <p:sldId id="281" r:id="rId12"/>
    <p:sldId id="282" r:id="rId13"/>
    <p:sldId id="268" r:id="rId14"/>
    <p:sldId id="267" r:id="rId15"/>
    <p:sldId id="266" r:id="rId16"/>
    <p:sldId id="271" r:id="rId17"/>
    <p:sldId id="274" r:id="rId18"/>
    <p:sldId id="273" r:id="rId19"/>
    <p:sldId id="272" r:id="rId20"/>
    <p:sldId id="276" r:id="rId21"/>
    <p:sldId id="283" r:id="rId22"/>
    <p:sldId id="258" r:id="rId23"/>
    <p:sldId id="284" r:id="rId24"/>
    <p:sldId id="285" r:id="rId25"/>
    <p:sldId id="286" r:id="rId26"/>
    <p:sldId id="287" r:id="rId27"/>
    <p:sldId id="289" r:id="rId28"/>
    <p:sldId id="290" r:id="rId29"/>
    <p:sldId id="288" r:id="rId30"/>
    <p:sldId id="260" r:id="rId31"/>
    <p:sldId id="291" r:id="rId32"/>
    <p:sldId id="259" r:id="rId33"/>
    <p:sldId id="26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300B-9038-44CE-9CE8-7758FBDE95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4983-62BD-4CD3-9E70-B51C8C2BE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300B-9038-44CE-9CE8-7758FBDE95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4983-62BD-4CD3-9E70-B51C8C2BE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300B-9038-44CE-9CE8-7758FBDE95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4983-62BD-4CD3-9E70-B51C8C2BE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300B-9038-44CE-9CE8-7758FBDE95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4983-62BD-4CD3-9E70-B51C8C2BE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300B-9038-44CE-9CE8-7758FBDE95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4983-62BD-4CD3-9E70-B51C8C2BE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300B-9038-44CE-9CE8-7758FBDE95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4983-62BD-4CD3-9E70-B51C8C2BE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300B-9038-44CE-9CE8-7758FBDE95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4983-62BD-4CD3-9E70-B51C8C2BE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300B-9038-44CE-9CE8-7758FBDE95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4983-62BD-4CD3-9E70-B51C8C2BE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300B-9038-44CE-9CE8-7758FBDE95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4983-62BD-4CD3-9E70-B51C8C2BE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300B-9038-44CE-9CE8-7758FBDE95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4983-62BD-4CD3-9E70-B51C8C2BE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300B-9038-44CE-9CE8-7758FBDE95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4983-62BD-4CD3-9E70-B51C8C2BE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4572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6300B-9038-44CE-9CE8-7758FBDE95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24983-62BD-4CD3-9E70-B51C8C2BE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14.139.56.74:8080/geoexplore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4.139.56.74:8080/geoexplorer/" TargetMode="External"/><Relationship Id="rId2" Type="http://schemas.openxmlformats.org/officeDocument/2006/relationships/hyperlink" Target="http://krishi.icar.gov.in/geoportal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866902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76200" y="1676400"/>
            <a:ext cx="8991600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76200" y="2819400"/>
            <a:ext cx="8991600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905000" y="3733800"/>
            <a:ext cx="52486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http://krishi.icar.gov.in/geoportal</a:t>
            </a:r>
            <a:endParaRPr lang="en-IN" sz="2800" b="1" dirty="0">
              <a:solidFill>
                <a:srgbClr val="8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676400" y="1905000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KRISHI: </a:t>
            </a:r>
            <a:r>
              <a:rPr lang="en-IN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ICAR GEO-PORTAL</a:t>
            </a:r>
            <a:endParaRPr lang="en-IN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721" y="3048000"/>
            <a:ext cx="85824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Spatial Agricultural Research Information</a:t>
            </a:r>
            <a:endParaRPr lang="en-IN" sz="2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6324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4-Aug-2015, NASC, New Delhi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14583" r="29722"/>
          <a:stretch>
            <a:fillRect/>
          </a:stretch>
        </p:blipFill>
        <p:spPr bwMode="auto">
          <a:xfrm>
            <a:off x="1752600" y="304800"/>
            <a:ext cx="6096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2840" t="14583" r="29722"/>
          <a:stretch>
            <a:fillRect/>
          </a:stretch>
        </p:blipFill>
        <p:spPr bwMode="auto">
          <a:xfrm>
            <a:off x="1676400" y="304800"/>
            <a:ext cx="6172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12500" r="29722" b="2083"/>
          <a:stretch>
            <a:fillRect/>
          </a:stretch>
        </p:blipFill>
        <p:spPr bwMode="auto">
          <a:xfrm>
            <a:off x="1234068" y="0"/>
            <a:ext cx="66907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ari\Desktop\geoportal\New folder\2015-08-03_14-19-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80089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ari\Desktop\geoportal\New folder\2015-08-03_14-18-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646987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ari\Desktop\geoportal\New folder\2015-08-03_14-29-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587" y="58737"/>
            <a:ext cx="8532813" cy="679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ari\Desktop\geoportal\New folder\2015-08-03_14-24-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9687"/>
            <a:ext cx="8370887" cy="6665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ari\Desktop\geoportal\New folder\2015-08-03_14-27-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6837"/>
            <a:ext cx="7885113" cy="6532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ari\Desktop\geoportal\New folder\2015-08-03_14-26-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113713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ari\Desktop\geoportal\New folder\2015-08-03_14-25-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513763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ari\Desktop\geoportal\New folder\2015-08-03_14-52-19.png"/>
          <p:cNvPicPr>
            <a:picLocks noChangeAspect="1" noChangeArrowheads="1"/>
          </p:cNvPicPr>
          <p:nvPr/>
        </p:nvPicPr>
        <p:blipFill>
          <a:blip r:embed="rId2" cstate="print"/>
          <a:srcRect t="10123" r="3988"/>
          <a:stretch>
            <a:fillRect/>
          </a:stretch>
        </p:blipFill>
        <p:spPr bwMode="auto">
          <a:xfrm>
            <a:off x="1066800" y="0"/>
            <a:ext cx="69325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95800" y="76200"/>
            <a:ext cx="4572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Background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76200" y="685800"/>
            <a:ext cx="8991600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7620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41338" indent="-541338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One of the Six Research Data Repositories of ICAR KRISHI Portal</a:t>
            </a:r>
          </a:p>
          <a:p>
            <a:pPr marL="541338" indent="-541338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Aims to provide a digital platform in public domain to</a:t>
            </a:r>
          </a:p>
          <a:p>
            <a:pPr marL="541338" marR="0" lvl="0" indent="-5413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-    to facilitate generation and compilation of data of 	agriculture</a:t>
            </a:r>
            <a:r>
              <a:rPr kumimoji="0" lang="en-IN" sz="2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having spatial context</a:t>
            </a:r>
            <a:endParaRPr kumimoji="0" lang="en-I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41338" marR="0" lvl="0" indent="-5413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-	to store/host spatial database generated in NARS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IN" sz="2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en-I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 provide visualization of spatial data as maps with 	contextual attributes</a:t>
            </a:r>
          </a:p>
          <a:p>
            <a:pPr marL="541338" marR="0" lvl="0" indent="-5413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-	to assimilate</a:t>
            </a:r>
            <a:r>
              <a:rPr kumimoji="0" lang="en-IN" sz="2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existing spatial agricultural data from other</a:t>
            </a:r>
          </a:p>
          <a:p>
            <a:pPr marL="541338" marR="0" lvl="0" indent="-5413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2400" b="1" baseline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sources</a:t>
            </a:r>
            <a:endParaRPr kumimoji="0" lang="en-I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41338" marR="0" lvl="0" indent="-5413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-    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provide tools for analysis of spatial data</a:t>
            </a:r>
          </a:p>
          <a:p>
            <a:pPr marL="541338" marR="0" lvl="0" indent="-5413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-	to allow spatial 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data </a:t>
            </a:r>
            <a:r>
              <a:rPr lang="en-IN" sz="2400" b="1" noProof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ccess and sharing to clients across 	platform and GIS flavours</a:t>
            </a:r>
          </a:p>
          <a:p>
            <a:pPr marL="541338" marR="0" lvl="0" indent="-5413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-	strengthen in-house technical capabilities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:\ICAR_GeoPortal\GeoPortal_ppt\images\23.png"/>
          <p:cNvPicPr>
            <a:picLocks noChangeAspect="1" noChangeArrowheads="1"/>
          </p:cNvPicPr>
          <p:nvPr/>
        </p:nvPicPr>
        <p:blipFill>
          <a:blip r:embed="rId2" cstate="print"/>
          <a:srcRect b="41935"/>
          <a:stretch>
            <a:fillRect/>
          </a:stretch>
        </p:blipFill>
        <p:spPr bwMode="auto">
          <a:xfrm>
            <a:off x="685800" y="0"/>
            <a:ext cx="7699021" cy="3352800"/>
          </a:xfrm>
          <a:prstGeom prst="rect">
            <a:avLst/>
          </a:prstGeom>
          <a:noFill/>
        </p:spPr>
      </p:pic>
      <p:pic>
        <p:nvPicPr>
          <p:cNvPr id="54275" name="Picture 3" descr="F:\ICAR_GeoPortal\GeoPortal_ppt\images\24.png"/>
          <p:cNvPicPr>
            <a:picLocks noChangeAspect="1" noChangeArrowheads="1"/>
          </p:cNvPicPr>
          <p:nvPr/>
        </p:nvPicPr>
        <p:blipFill>
          <a:blip r:embed="rId3" cstate="print"/>
          <a:srcRect t="22564"/>
          <a:stretch>
            <a:fillRect/>
          </a:stretch>
        </p:blipFill>
        <p:spPr bwMode="auto">
          <a:xfrm>
            <a:off x="1791964" y="3429000"/>
            <a:ext cx="590423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Live on: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http://14.139.56.74:8080/geoexplorer/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 updated interface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Two panels: Map Window panel, Layer panel</a:t>
            </a:r>
          </a:p>
          <a:p>
            <a:pPr lvl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Geoportal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Toolbar and Map Window Toolbar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Display of Layer Properties, Metadata and Layer Styles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Selection of map scale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Selection of base layers: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OpenStreetMaps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Bing, Google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Overlay of Map Layers: Order and Transparency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Enhanced Query: Map extent and Map attributes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 WMS (Web Map Service) Layers from remote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Geoservers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95800" y="76200"/>
            <a:ext cx="4572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Geo-Portal </a:t>
            </a:r>
            <a:r>
              <a:rPr kumimoji="0" lang="en-I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Ver</a:t>
            </a: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2.0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76200" y="685800"/>
            <a:ext cx="8991600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585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95800" y="76200"/>
            <a:ext cx="4572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Interface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76200" y="685800"/>
            <a:ext cx="8991600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940438" y="762000"/>
            <a:ext cx="7365362" cy="737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791" y="1600199"/>
            <a:ext cx="7251009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95800" y="76200"/>
            <a:ext cx="4572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Map Toolbar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76200" y="685800"/>
            <a:ext cx="8991600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95800" y="76200"/>
            <a:ext cx="4572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Geoportal</a:t>
            </a: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Toolbar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76200" y="685800"/>
            <a:ext cx="8991600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1485309" y="762000"/>
            <a:ext cx="6820491" cy="228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799" y="1066800"/>
            <a:ext cx="682214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95800" y="76200"/>
            <a:ext cx="4572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Layer Panel</a:t>
            </a:r>
            <a:endParaRPr kumimoji="0" lang="en-IN" sz="2800" b="1" i="0" u="none" strike="noStrike" kern="1200" cap="none" spc="0" normalizeH="0" baseline="0" noProof="0" dirty="0" err="1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76200" y="685800"/>
            <a:ext cx="8991600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9200"/>
            <a:ext cx="516715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19200"/>
            <a:ext cx="3733800" cy="421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95800" y="76200"/>
            <a:ext cx="4572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Layer Properties</a:t>
            </a:r>
            <a:endParaRPr kumimoji="0" lang="en-IN" sz="2800" b="1" i="0" u="none" strike="noStrike" kern="1200" cap="none" spc="0" normalizeH="0" baseline="0" noProof="0" dirty="0" err="1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76200" y="685800"/>
            <a:ext cx="8991600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t="7292" r="29722" b="6250"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95800" y="76200"/>
            <a:ext cx="4572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Layer Properties</a:t>
            </a:r>
            <a:endParaRPr kumimoji="0" lang="en-IN" sz="2800" b="1" i="0" u="none" strike="noStrike" kern="1200" cap="none" spc="0" normalizeH="0" baseline="0" noProof="0" dirty="0" err="1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76200" y="685800"/>
            <a:ext cx="8991600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t="8333" r="29722" b="6250"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95800" y="76200"/>
            <a:ext cx="4572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WMS Service </a:t>
            </a:r>
            <a:endParaRPr kumimoji="0" lang="en-IN" sz="2800" b="1" i="0" u="none" strike="noStrike" kern="1200" cap="none" spc="0" normalizeH="0" baseline="0" noProof="0" dirty="0" err="1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76200" y="685800"/>
            <a:ext cx="8991600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 t="7292" r="29722" b="6250"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96" y="762000"/>
            <a:ext cx="8915400" cy="556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Practice and sensitize “Data Openness”.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Identify Spatial Data of your Subject Matter / Commodity</a:t>
            </a:r>
          </a:p>
          <a:p>
            <a:pPr lvl="1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Generated in your institutes, </a:t>
            </a:r>
          </a:p>
          <a:p>
            <a:pPr lvl="1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Generated  in allied institutes</a:t>
            </a:r>
          </a:p>
          <a:p>
            <a:pPr lvl="1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Available in public domain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Identify Tabular Data with spatial context </a:t>
            </a:r>
          </a:p>
          <a:p>
            <a:pPr lvl="1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Current </a:t>
            </a:r>
          </a:p>
          <a:p>
            <a:pPr lvl="1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Historical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Digitization / reformatting of identified data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 meticulous in generating “Metadata” of spatial data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Now on always generate data with precise “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Geolocation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1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Experimental, Observational, Survey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 an active partner of team KRISHI</a:t>
            </a:r>
          </a:p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95800" y="76200"/>
            <a:ext cx="4572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Way  Forward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76200" y="685800"/>
            <a:ext cx="8991600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0"/>
            <a:ext cx="8839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Version 1 (beta) is online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http://krishi.icar.gov.in/geoportal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Some of the spatial layers finalized and made online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Configured on ICAR Data Centre at IASRI</a:t>
            </a:r>
          </a:p>
          <a:p>
            <a:pPr lvl="1">
              <a:buFont typeface="Wingdings" pitchFamily="2" charset="2"/>
              <a:buChar char="Ø"/>
            </a:pP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Version 2 with enhanced capabilities under development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http://14.139.56.74:8080/geoexplorer/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Available on development server at IARI</a:t>
            </a:r>
          </a:p>
          <a:p>
            <a:pPr lvl="1">
              <a:buFont typeface="Wingdings" pitchFamily="2" charset="2"/>
              <a:buChar char="Ø"/>
            </a:pP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95800" y="76200"/>
            <a:ext cx="4572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Status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76200" y="685800"/>
            <a:ext cx="8991600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Autofit/>
          </a:bodyPr>
          <a:lstStyle/>
          <a:p>
            <a:pPr marL="457200" indent="-457200" algn="ctr">
              <a:buNone/>
            </a:pPr>
            <a:r>
              <a:rPr lang="en-IN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marL="457200" indent="-457200" algn="ctr">
              <a:buNone/>
            </a:pPr>
            <a:endParaRPr lang="en-IN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None/>
            </a:pPr>
            <a:r>
              <a:rPr lang="en-I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sehgal@iari.res.in</a:t>
            </a:r>
          </a:p>
          <a:p>
            <a:pPr marL="457200" indent="-457200" algn="ctr">
              <a:buNone/>
            </a:pPr>
            <a:r>
              <a:rPr lang="en-I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vksehgal@gmail.com</a:t>
            </a:r>
          </a:p>
          <a:p>
            <a:pPr marL="457200" indent="-457200" algn="ctr">
              <a:buNone/>
            </a:pPr>
            <a:endParaRPr lang="en-IN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None/>
            </a:pPr>
            <a:r>
              <a:rPr lang="en-I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Acknowledgements</a:t>
            </a:r>
          </a:p>
          <a:p>
            <a:pPr marL="457200" indent="-457200">
              <a:buNone/>
            </a:pPr>
            <a:r>
              <a:rPr lang="en-I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DDG(NRM), ADG(SWM), DIR(IASRI), DIR(IARI), DIR(NBSS)</a:t>
            </a:r>
          </a:p>
          <a:p>
            <a:pPr marL="457200" indent="-457200">
              <a:buNone/>
            </a:pPr>
            <a:r>
              <a:rPr lang="en-IN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Dr R. Prasad, Dr O. Reddy, Dr A. </a:t>
            </a:r>
            <a:r>
              <a:rPr lang="en-IN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Dhandapani</a:t>
            </a:r>
            <a:r>
              <a:rPr lang="en-IN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Dr A.K. </a:t>
            </a:r>
            <a:r>
              <a:rPr lang="en-IN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Choubey</a:t>
            </a:r>
            <a:endParaRPr lang="en-IN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IN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Mr R. </a:t>
            </a:r>
            <a:r>
              <a:rPr lang="en-IN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Verma</a:t>
            </a:r>
            <a:r>
              <a:rPr lang="en-IN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Mr </a:t>
            </a:r>
            <a:r>
              <a:rPr lang="en-IN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Subhash</a:t>
            </a:r>
            <a:endParaRPr lang="en-IN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IN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Mr </a:t>
            </a:r>
            <a:r>
              <a:rPr lang="en-IN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Ashish</a:t>
            </a:r>
            <a:r>
              <a:rPr lang="en-IN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Tiwari</a:t>
            </a:r>
            <a:r>
              <a:rPr lang="en-IN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Ms </a:t>
            </a:r>
            <a:r>
              <a:rPr lang="en-IN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Priyanka</a:t>
            </a:r>
            <a:r>
              <a:rPr lang="en-IN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Ms </a:t>
            </a:r>
            <a:r>
              <a:rPr lang="en-IN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Malti</a:t>
            </a:r>
            <a:endParaRPr lang="en-IN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Issues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Procurement of base layer data from Survey of India</a:t>
            </a:r>
          </a:p>
          <a:p>
            <a:r>
              <a:rPr lang="en-US" sz="2400" dirty="0" smtClean="0"/>
              <a:t>Open Source </a:t>
            </a:r>
            <a:r>
              <a:rPr lang="en-US" sz="2400" dirty="0" err="1" smtClean="0"/>
              <a:t>vs</a:t>
            </a:r>
            <a:r>
              <a:rPr lang="en-US" sz="2400" dirty="0" smtClean="0"/>
              <a:t> Commercial </a:t>
            </a:r>
            <a:r>
              <a:rPr lang="en-US" sz="2400" dirty="0" err="1" smtClean="0"/>
              <a:t>Geoserver</a:t>
            </a:r>
            <a:endParaRPr lang="en-US" sz="2400" dirty="0" smtClean="0"/>
          </a:p>
          <a:p>
            <a:r>
              <a:rPr lang="en-US" sz="2400" dirty="0" smtClean="0"/>
              <a:t>How many concurrent users to be served? </a:t>
            </a:r>
          </a:p>
          <a:p>
            <a:r>
              <a:rPr lang="en-US" sz="2400" dirty="0" smtClean="0"/>
              <a:t>Redundancy of </a:t>
            </a:r>
            <a:r>
              <a:rPr lang="en-US" sz="2400" dirty="0" err="1" smtClean="0"/>
              <a:t>Geoportal</a:t>
            </a:r>
            <a:endParaRPr lang="en-US" sz="2400" dirty="0" smtClean="0"/>
          </a:p>
          <a:p>
            <a:r>
              <a:rPr lang="en-US" sz="2400" dirty="0" smtClean="0"/>
              <a:t>Security of Data</a:t>
            </a:r>
          </a:p>
          <a:p>
            <a:r>
              <a:rPr lang="en-US" sz="2400" dirty="0" smtClean="0"/>
              <a:t>Availability of Data to ICAR users / General users</a:t>
            </a:r>
          </a:p>
          <a:p>
            <a:r>
              <a:rPr lang="en-US" sz="2400" dirty="0" smtClean="0"/>
              <a:t>Disclaimer about boundaries, </a:t>
            </a:r>
            <a:r>
              <a:rPr lang="en-US" sz="2400" dirty="0" err="1" smtClean="0"/>
              <a:t>geolocation</a:t>
            </a:r>
            <a:r>
              <a:rPr lang="en-US" sz="2400" dirty="0" smtClean="0"/>
              <a:t>, administrative boundaries etc.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5386" y="3244334"/>
            <a:ext cx="4094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http://bhuvan5.nrsc.gov.in/bhuvan/wms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7620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438400" y="3962400"/>
            <a:ext cx="3876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http://14.139.56.74:8080/geoexplorer/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144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Open source technologies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Total in-house development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Server Side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Linux (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Redhat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ver. 6.x)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Apache http server (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2.4)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Apcahe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Tomcat server (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7.0.6)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Programming Language: PHP (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5.4)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Geoserver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2.6) : provide WMS service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Database Engine: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MySql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PostGIS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Client Side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JavaScript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OSM (Open Street Layer)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Open Layers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HTML, CSS, Jason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CMS: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Joomla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95800" y="76200"/>
            <a:ext cx="4572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Technologies Used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76200" y="685800"/>
            <a:ext cx="8991600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876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Handles all type of spatial data</a:t>
            </a:r>
          </a:p>
          <a:p>
            <a:pPr lvl="1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Vector ( point, line, polygon), Raster,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Quadtree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Highly configurable due to Open Source technologies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Extended functionalities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Compatibility across platforms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Provides Web Map Services (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WMS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Overlay State and district boundaries on any map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Open Source Base layer till street level details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Provision for users to upload their data directly to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Geoportal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95800" y="76200"/>
            <a:ext cx="4572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GeoPortal</a:t>
            </a: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Features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76200" y="685800"/>
            <a:ext cx="8991600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ari\Desktop\geoportal\New folder\2015-08-03_14-20-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79327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7292" r="29722" b="6250"/>
          <a:stretch>
            <a:fillRect/>
          </a:stretch>
        </p:blipFill>
        <p:spPr bwMode="auto">
          <a:xfrm>
            <a:off x="1524000" y="533400"/>
            <a:ext cx="6096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3426" t="7292" r="29722" b="6250"/>
          <a:stretch>
            <a:fillRect/>
          </a:stretch>
        </p:blipFill>
        <p:spPr bwMode="auto">
          <a:xfrm>
            <a:off x="1524000" y="533400"/>
            <a:ext cx="6096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9375" r="29722" b="6250"/>
          <a:stretch>
            <a:fillRect/>
          </a:stretch>
        </p:blipFill>
        <p:spPr bwMode="auto">
          <a:xfrm>
            <a:off x="1298222" y="0"/>
            <a:ext cx="67733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14641" t="10417" r="19766"/>
          <a:stretch>
            <a:fillRect/>
          </a:stretch>
        </p:blipFill>
        <p:spPr bwMode="auto">
          <a:xfrm>
            <a:off x="95507" y="0"/>
            <a:ext cx="89313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515</Words>
  <Application>Microsoft Office PowerPoint</Application>
  <PresentationFormat>On-screen Show (4:3)</PresentationFormat>
  <Paragraphs>102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Issues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iari</dc:creator>
  <cp:lastModifiedBy>Vinay Sehgal</cp:lastModifiedBy>
  <cp:revision>91</cp:revision>
  <dcterms:created xsi:type="dcterms:W3CDTF">2006-08-16T00:00:00Z</dcterms:created>
  <dcterms:modified xsi:type="dcterms:W3CDTF">2015-08-04T07:45:02Z</dcterms:modified>
</cp:coreProperties>
</file>